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72" r:id="rId5"/>
    <p:sldId id="262" r:id="rId6"/>
    <p:sldId id="263" r:id="rId7"/>
    <p:sldId id="265" r:id="rId8"/>
    <p:sldId id="264" r:id="rId9"/>
    <p:sldId id="274" r:id="rId10"/>
    <p:sldId id="273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5" r:id="rId21"/>
    <p:sldId id="286" r:id="rId22"/>
    <p:sldId id="288" r:id="rId23"/>
    <p:sldId id="289" r:id="rId24"/>
    <p:sldId id="287" r:id="rId25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B509E-3D53-4A18-AB68-181D1112F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B27E69-C1C5-42EB-9E1C-C4D9BE061D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12191-60B2-438A-9958-A7E36CC08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2700B-7992-4897-AF87-AB4F48CF302E}" type="datetimeFigureOut">
              <a:rPr lang="tr-TR" smtClean="0"/>
              <a:t>21.06.2020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97405-A6B8-410E-AAEA-3AF959486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50FBD-6647-49DC-8A51-EA71E80A1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4CDC6-92D1-4E89-97C6-79A6284DC8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57467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6376C-B4C0-46D2-AAEA-32A7D9796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5BD246-ED7A-42B5-8AAF-F97EC729E7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7BBFA-8CEC-4F02-9CB7-38368C68D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2700B-7992-4897-AF87-AB4F48CF302E}" type="datetimeFigureOut">
              <a:rPr lang="tr-TR" smtClean="0"/>
              <a:t>21.06.2020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D51EA-DA64-4454-BE6C-F5BB4ACF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32DC0-CBF8-4577-97CB-A7ECE4B32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4CDC6-92D1-4E89-97C6-79A6284DC8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10472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E21D26-836B-4CDC-834E-3C0D1AD479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5BDF-E1F6-42C7-ADBA-F7368E4FF5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6B46C-19D0-4AA3-B357-C013FB5C0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2700B-7992-4897-AF87-AB4F48CF302E}" type="datetimeFigureOut">
              <a:rPr lang="tr-TR" smtClean="0"/>
              <a:t>21.06.2020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2A907-B9A1-4F15-A197-17D95AD6D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6C667-FE1E-4F84-A49D-F259CBF5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4CDC6-92D1-4E89-97C6-79A6284DC8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42588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E02E8-768B-4A7C-923A-BC376DFCF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92035-EF13-45E4-A38D-DED50DEB1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53BB3-BDF0-41B8-9778-50689E6B1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2700B-7992-4897-AF87-AB4F48CF302E}" type="datetimeFigureOut">
              <a:rPr lang="tr-TR" smtClean="0"/>
              <a:t>21.06.2020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93916-0562-406E-8FF6-D3122B408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16E38-AE02-41EA-9EA3-12EFE4EBE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4CDC6-92D1-4E89-97C6-79A6284DC8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74003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EC32E-A291-4AA6-A980-3726598A7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85725-91AB-4BAC-B649-EE9FC87286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7CBFF-1361-4AC9-9C2C-261B1E61F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2700B-7992-4897-AF87-AB4F48CF302E}" type="datetimeFigureOut">
              <a:rPr lang="tr-TR" smtClean="0"/>
              <a:t>21.06.2020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42C58-B950-4EF5-B7ED-5258E373B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4BC59-FE90-40F2-9BD9-B4B984462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4CDC6-92D1-4E89-97C6-79A6284DC8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30226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9E3E0-92CA-4AA3-914E-0A3F1AF9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20168-7B10-48B2-B441-A0A22AA57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C92E9E-9561-48F5-BAE0-F3A50672BC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F06271-4EEC-457E-85C7-981DBB3BD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2700B-7992-4897-AF87-AB4F48CF302E}" type="datetimeFigureOut">
              <a:rPr lang="tr-TR" smtClean="0"/>
              <a:t>21.06.2020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C2B2A0-072D-4CF2-8C17-3282004FC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435E6E-E3F4-4956-95FD-73D04808D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4CDC6-92D1-4E89-97C6-79A6284DC8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68763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FAB55-37D2-4C7E-8055-846EC3CB1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E0945-554A-40F4-B057-8A69EFBB7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E21FD3-AC19-4030-BC60-EBB01B008D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68D4A0-270E-477F-A831-26AAE18E08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39B325-A388-4B7B-9995-DE00E87A2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D0051B-DB5D-40F6-9955-36FC1CE81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2700B-7992-4897-AF87-AB4F48CF302E}" type="datetimeFigureOut">
              <a:rPr lang="tr-TR" smtClean="0"/>
              <a:t>21.06.2020</a:t>
            </a:fld>
            <a:endParaRPr lang="tr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1E2B85-C302-43AE-BF95-E21A14CB5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099462-A3E0-4F44-9A9F-1CE354A08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4CDC6-92D1-4E89-97C6-79A6284DC8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70182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F87F5-421D-4D65-BAC0-5CEAD9D20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668537-1CD0-485E-B738-A84EF969D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2700B-7992-4897-AF87-AB4F48CF302E}" type="datetimeFigureOut">
              <a:rPr lang="tr-TR" smtClean="0"/>
              <a:t>21.06.2020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C1446-A19E-4E47-ABA1-F40E4F5C5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57EDC9-FE9C-4DD8-903B-096B55CFB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4CDC6-92D1-4E89-97C6-79A6284DC8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17900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9DE9FB-BAA1-47DA-86DC-CCB60A1DB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2700B-7992-4897-AF87-AB4F48CF302E}" type="datetimeFigureOut">
              <a:rPr lang="tr-TR" smtClean="0"/>
              <a:t>21.06.2020</a:t>
            </a:fld>
            <a:endParaRPr 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13D93-6F94-450B-A635-D55F48544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2466C-8CB3-4D0C-9D8C-A139DEFBC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4CDC6-92D1-4E89-97C6-79A6284DC8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42821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7E974-7CA0-4778-BB3E-AE83EFDCB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335D5-A2E0-4702-B1E5-AA1337422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2E2D70-2BCF-409A-8CB2-CBCD2E503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9D9FC8-CDF9-4FD0-80A9-D2C82FCAD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2700B-7992-4897-AF87-AB4F48CF302E}" type="datetimeFigureOut">
              <a:rPr lang="tr-TR" smtClean="0"/>
              <a:t>21.06.2020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0056EF-03D9-4103-AF58-B4A7A82DB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1B26F7-FE3C-4880-BB0F-1B01F3680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4CDC6-92D1-4E89-97C6-79A6284DC8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32320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BCDAB-EDE7-415B-BF07-D8693353A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5AE075-F4B5-44F3-9C68-6987C83AD0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B0C1D-5A80-451C-911B-77D69FF136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C86161-CDB7-46C2-A700-F2FC47AC6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2700B-7992-4897-AF87-AB4F48CF302E}" type="datetimeFigureOut">
              <a:rPr lang="tr-TR" smtClean="0"/>
              <a:t>21.06.2020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8E1FE9-890D-4164-8BA5-F81B4E383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04286-07E4-45D3-9134-7B28477C7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4CDC6-92D1-4E89-97C6-79A6284DC8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34424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E2EE56-3FB0-48A7-BFC4-356AD445E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D9B5DB-3005-4114-A49A-276B2534A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51FF2-9963-46CC-BE6E-0B7376E550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2700B-7992-4897-AF87-AB4F48CF302E}" type="datetimeFigureOut">
              <a:rPr lang="tr-TR" smtClean="0"/>
              <a:t>21.06.2020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3DCA0-B86C-4F69-83DC-D867F00888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EA3F3-602E-489E-9B29-20C950371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4CDC6-92D1-4E89-97C6-79A6284DC8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56759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rmsouza01/MC-MRRec-challenge#multi-channel-mr-image-reconstruction-challenge-mc-mrre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DFC5D-7545-4259-9EE1-0D873F6A56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2020-06-02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7A8920-6289-4946-8ADA-78AE7AEC71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Salih Fırat Canpolat</a:t>
            </a:r>
          </a:p>
        </p:txBody>
      </p:sp>
    </p:spTree>
    <p:extLst>
      <p:ext uri="{BB962C8B-B14F-4D97-AF65-F5344CB8AC3E}">
        <p14:creationId xmlns:p14="http://schemas.microsoft.com/office/powerpoint/2010/main" val="105062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6B502-055A-4987-ADD0-BBEB8CE02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Image Domain with Consistency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E35BEA-B16C-4AB5-BB37-B8392ECB0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975" y="2590064"/>
            <a:ext cx="5734050" cy="2352675"/>
          </a:xfrm>
        </p:spPr>
      </p:pic>
    </p:spTree>
    <p:extLst>
      <p:ext uri="{BB962C8B-B14F-4D97-AF65-F5344CB8AC3E}">
        <p14:creationId xmlns:p14="http://schemas.microsoft.com/office/powerpoint/2010/main" val="149722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DF510-5357-4DC1-AC14-098844D87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K-Space Consistency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0CB980-80B6-480B-9B9C-1C913A46B1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2805731"/>
            <a:ext cx="7543800" cy="1971675"/>
          </a:xfrm>
        </p:spPr>
      </p:pic>
    </p:spTree>
    <p:extLst>
      <p:ext uri="{BB962C8B-B14F-4D97-AF65-F5344CB8AC3E}">
        <p14:creationId xmlns:p14="http://schemas.microsoft.com/office/powerpoint/2010/main" val="1252390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1F810-7BFB-412A-9602-5C0BD2A39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Common Model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B8A7C-51AA-4EB2-A7CD-801CB3248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Optimizer: Adam</a:t>
            </a:r>
          </a:p>
          <a:p>
            <a:r>
              <a:rPr lang="tr-TR" dirty="0"/>
              <a:t>Learning Rate: 1e-3</a:t>
            </a:r>
          </a:p>
          <a:p>
            <a:r>
              <a:rPr lang="tr-TR" dirty="0"/>
              <a:t>Training: 15 epochs</a:t>
            </a:r>
          </a:p>
        </p:txBody>
      </p:sp>
    </p:spTree>
    <p:extLst>
      <p:ext uri="{BB962C8B-B14F-4D97-AF65-F5344CB8AC3E}">
        <p14:creationId xmlns:p14="http://schemas.microsoft.com/office/powerpoint/2010/main" val="1917191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6C39E-B2FD-4EA3-B593-01852620C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ID Magnitude Input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29B370-CF7A-4F60-BD51-50FEDFDEB0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5845" b="15778"/>
          <a:stretch/>
        </p:blipFill>
        <p:spPr>
          <a:xfrm>
            <a:off x="1389601" y="1915922"/>
            <a:ext cx="3814765" cy="12600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16E9A0-4115-457C-9139-B10832F92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379" y="2040465"/>
            <a:ext cx="5036971" cy="34637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CA7BB1-4E17-4DBE-B1EB-44743EA42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69" y="3682065"/>
            <a:ext cx="5598031" cy="164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983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24466-102B-4BE5-AD6E-FA79DB878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ID Single Dumbell</a:t>
            </a:r>
            <a:br>
              <a:rPr lang="tr-TR" dirty="0"/>
            </a:br>
            <a:endParaRPr lang="tr-T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A06A43-A87A-4D10-A067-98DAC8A21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684" y="3143125"/>
            <a:ext cx="5592316" cy="37148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DFEB93-284F-41AF-B7B0-0CC07713E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06" y="3448611"/>
            <a:ext cx="5111011" cy="35708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E2077C-4683-4989-A2EC-7B1E84ECDA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798"/>
          <a:stretch/>
        </p:blipFill>
        <p:spPr>
          <a:xfrm>
            <a:off x="4258240" y="1623942"/>
            <a:ext cx="3817562" cy="149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994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D66E3-A42A-4454-8BC0-951603D0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ID Two Dumbell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0E3C14-0118-456B-A51F-18735F64E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7537" b="11396"/>
          <a:stretch/>
        </p:blipFill>
        <p:spPr>
          <a:xfrm>
            <a:off x="4238951" y="1690688"/>
            <a:ext cx="3714098" cy="1325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2B3910-3C23-45A9-BC41-38570CBF5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65" y="3164717"/>
            <a:ext cx="5425958" cy="37312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3BA6B2-FE6D-44CB-B3F6-AA0E975AA6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851" y="3033552"/>
            <a:ext cx="5592316" cy="376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070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3A66A-5D5A-46D7-A969-EE123541D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ID Dumbell with Consistency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A00D4F-A2B9-4870-B55A-862133AB27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7768"/>
            <a:ext cx="5351777" cy="381023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49CAF4-940E-4FC9-BC28-BFA04D86A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861" y="2819909"/>
            <a:ext cx="5589459" cy="37348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6B6AFD-EDA3-40ED-A593-E69394E88B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971" b="15231"/>
          <a:stretch/>
        </p:blipFill>
        <p:spPr>
          <a:xfrm>
            <a:off x="4146988" y="1507269"/>
            <a:ext cx="3688330" cy="126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385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647DE-EE62-4FE8-8BE9-2A56A3CAB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ID Dumbell with 2x Consistency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62656E-BB4F-4301-ABC7-1B5D7BD798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1688"/>
            <a:ext cx="5410899" cy="38523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54ACA9-4A2B-4A98-9A21-745340B07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348" y="2907130"/>
            <a:ext cx="5592316" cy="37663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1DFC24-7AEA-41E5-AC5D-DA139D4955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435" b="12336"/>
          <a:stretch/>
        </p:blipFill>
        <p:spPr>
          <a:xfrm>
            <a:off x="4206180" y="1436237"/>
            <a:ext cx="3779639" cy="131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139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844BC-8802-4B33-ACCB-376CC9456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K-Space IK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BA6A25-A4EE-4112-BC41-F6A2F4D63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47" y="3315271"/>
            <a:ext cx="5150840" cy="366717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AE29A-3889-437A-8693-E621038D6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684" y="3083115"/>
            <a:ext cx="5592316" cy="37748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E113A6-92EA-4198-818E-668485716C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9748" b="11396"/>
          <a:stretch/>
        </p:blipFill>
        <p:spPr>
          <a:xfrm>
            <a:off x="4304663" y="1608042"/>
            <a:ext cx="358267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313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2D062-BA61-404C-9150-5B1366914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K KI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A67884-EF6A-4B23-9FAD-F7B05A448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8807" b="11396"/>
          <a:stretch/>
        </p:blipFill>
        <p:spPr>
          <a:xfrm>
            <a:off x="4276701" y="1612957"/>
            <a:ext cx="3638597" cy="1325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478A0F-3AE8-4971-B6FE-FF730445E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8049"/>
            <a:ext cx="5083329" cy="3619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17907C-15F1-4E24-A785-94241AA1C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006" y="2999419"/>
            <a:ext cx="5592316" cy="375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05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7CE09-09F8-4DBE-AADC-CC4153560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The Dataset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76345-F9BF-4F3B-B781-A7F630B36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Single channel data from </a:t>
            </a:r>
            <a:r>
              <a:rPr lang="tr-TR" dirty="0">
                <a:hlinkClick r:id="rId2"/>
              </a:rPr>
              <a:t>Multi-channel MR Image Reconstruction Challenge (MC-MRRec)</a:t>
            </a:r>
            <a:r>
              <a:rPr lang="tr-TR" dirty="0"/>
              <a:t> is used.</a:t>
            </a:r>
          </a:p>
          <a:p>
            <a:r>
              <a:rPr lang="tr-TR" dirty="0"/>
              <a:t>25 training, 10 validation cases with 170, 256, 256, 2 shape (sampe, hy, hx, complex)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D8BD09-D527-4667-8B72-64F6E2068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363" y="4143849"/>
            <a:ext cx="1655048" cy="1655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219FEB-6A0F-4A0D-AA40-567D65170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476" y="4089307"/>
            <a:ext cx="3594260" cy="17095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A467B7-1616-4C1D-8B0C-64356AC7015A}"/>
              </a:ext>
            </a:extLst>
          </p:cNvPr>
          <p:cNvSpPr txBox="1"/>
          <p:nvPr/>
        </p:nvSpPr>
        <p:spPr>
          <a:xfrm>
            <a:off x="3884103" y="3719975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Magnitude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7DB08A-392F-4C91-8E42-47AB999FD2CE}"/>
              </a:ext>
            </a:extLst>
          </p:cNvPr>
          <p:cNvSpPr txBox="1"/>
          <p:nvPr/>
        </p:nvSpPr>
        <p:spPr>
          <a:xfrm>
            <a:off x="6031226" y="3719975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Phase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9AF9DB-4DE7-4848-9819-0DC4D3AC2C27}"/>
              </a:ext>
            </a:extLst>
          </p:cNvPr>
          <p:cNvSpPr txBox="1"/>
          <p:nvPr/>
        </p:nvSpPr>
        <p:spPr>
          <a:xfrm>
            <a:off x="7842458" y="3753724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K-Space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424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1F5FD-8772-441A-A145-B34FE3B94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K KIKI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332451-4BAA-45CD-B08C-8F0E21DBD4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8948" b="11396"/>
          <a:stretch/>
        </p:blipFill>
        <p:spPr>
          <a:xfrm>
            <a:off x="4280896" y="1432853"/>
            <a:ext cx="3630208" cy="1325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0CEC6F-AF9B-4069-8ED0-07011995E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10" y="3344491"/>
            <a:ext cx="5100506" cy="36313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3C2B6C-0590-4A80-B635-2CDD7DEF48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684" y="3108833"/>
            <a:ext cx="5592316" cy="374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482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4D004-AAB3-4B20-A159-4AB20D964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ID 3xIC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17BAFA-75CA-402F-BF62-395BBB73A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7678" b="11094"/>
          <a:stretch/>
        </p:blipFill>
        <p:spPr>
          <a:xfrm>
            <a:off x="4243145" y="1401837"/>
            <a:ext cx="3705709" cy="1325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8257F3-C437-4BBA-B8F8-365CAFE98D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7" y="3164716"/>
            <a:ext cx="5187512" cy="36932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BDDDAC-EAC3-46E5-B92E-E302A28E13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617" y="3058709"/>
            <a:ext cx="5592316" cy="375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17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63193-76C4-4C72-B59A-7CFA262FA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Numeric Side by Side Comparisons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A5076F-E9F9-493D-88C2-C844D6D846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1693" y="2297666"/>
            <a:ext cx="8607523" cy="20921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A75DE5-A6C4-4480-BC71-DBCE8FAA0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92" y="4400743"/>
            <a:ext cx="8607524" cy="209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124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6289B-C7E1-44CE-826C-CA1FABECF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Visual Comparison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5BC959B-7919-4E1F-9522-E85081BC6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69" t="15523" r="49351"/>
          <a:stretch/>
        </p:blipFill>
        <p:spPr>
          <a:xfrm>
            <a:off x="1067721" y="2514243"/>
            <a:ext cx="2123114" cy="25875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3758EC-D094-4E8B-B4EC-971B2ACA5DD4}"/>
              </a:ext>
            </a:extLst>
          </p:cNvPr>
          <p:cNvSpPr txBox="1"/>
          <p:nvPr/>
        </p:nvSpPr>
        <p:spPr>
          <a:xfrm>
            <a:off x="1425399" y="2144911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ID Mag Input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266B5E-C6B0-4307-B5D4-4CDB6674C1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46" t="6533" r="52853" b="50233"/>
          <a:stretch/>
        </p:blipFill>
        <p:spPr>
          <a:xfrm>
            <a:off x="3081777" y="2510196"/>
            <a:ext cx="1821917" cy="22858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40B367-EA41-496A-AA71-E7810A4C335A}"/>
              </a:ext>
            </a:extLst>
          </p:cNvPr>
          <p:cNvSpPr txBox="1"/>
          <p:nvPr/>
        </p:nvSpPr>
        <p:spPr>
          <a:xfrm>
            <a:off x="3722468" y="2144911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KIKI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4E885E-7A3B-4656-9FC3-98E400A4C0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3" t="6497" r="52246" b="51705"/>
          <a:stretch/>
        </p:blipFill>
        <p:spPr>
          <a:xfrm>
            <a:off x="4919405" y="2514242"/>
            <a:ext cx="1821916" cy="22858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303076-EAA1-4694-B04D-5180B5FFB128}"/>
              </a:ext>
            </a:extLst>
          </p:cNvPr>
          <p:cNvSpPr txBox="1"/>
          <p:nvPr/>
        </p:nvSpPr>
        <p:spPr>
          <a:xfrm>
            <a:off x="5544385" y="2144911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3xIC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7AB338-ABE6-45AF-93E5-6E0B0707EC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t="982" r="75948" b="50051"/>
          <a:stretch/>
        </p:blipFill>
        <p:spPr>
          <a:xfrm>
            <a:off x="7178459" y="2231314"/>
            <a:ext cx="1822707" cy="25587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EB5F43-0743-4F24-B72C-1518A0EBBD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30" r="23918" b="50333"/>
          <a:stretch/>
        </p:blipFill>
        <p:spPr>
          <a:xfrm>
            <a:off x="9001166" y="2144911"/>
            <a:ext cx="1821916" cy="264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149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3A703-A5EF-4333-8516-63FD84FA9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40659-D93B-4182-A870-E71905B01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IC models are much more successful.</a:t>
            </a:r>
          </a:p>
          <a:p>
            <a:r>
              <a:rPr lang="tr-TR" dirty="0"/>
              <a:t>KIKI paper indicated that it also used cartesian sampling, however, in that paper IC models have less of a success.</a:t>
            </a:r>
          </a:p>
          <a:p>
            <a:r>
              <a:rPr lang="tr-TR" dirty="0"/>
              <a:t>IK might be trained much more to see if it is possible to have a slow training but more succesful model.</a:t>
            </a:r>
          </a:p>
          <a:p>
            <a:r>
              <a:rPr lang="tr-TR" dirty="0"/>
              <a:t>IC model can be cascaded and trained to it’s limits.</a:t>
            </a:r>
          </a:p>
        </p:txBody>
      </p:sp>
    </p:spTree>
    <p:extLst>
      <p:ext uri="{BB962C8B-B14F-4D97-AF65-F5344CB8AC3E}">
        <p14:creationId xmlns:p14="http://schemas.microsoft.com/office/powerpoint/2010/main" val="3613648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3C374-7031-4BFA-85EC-127F32D7E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Undersampling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5D80E-C945-4752-B635-F558602C7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Cartesian sampling with 1 sample on center, 4 times acceleration, with no centering was used, 10 lines at the borders were used.</a:t>
            </a:r>
          </a:p>
          <a:p>
            <a:r>
              <a:rPr lang="tr-TR" dirty="0"/>
              <a:t>Data loader fed the model with the mask uniquely generated for each sample and each epoch.</a:t>
            </a:r>
          </a:p>
          <a:p>
            <a:r>
              <a:rPr lang="tr-TR" dirty="0"/>
              <a:t>Undersampling was done within the model except for magnitude input.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F610AF-B0B0-4CB1-BFB0-C32235BB3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279" y="4001294"/>
            <a:ext cx="4078994" cy="280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030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712AA-D25B-4DAA-B951-B136D2227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D1643-7EFD-4C13-985F-704FB83F0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tr-TR" dirty="0"/>
              <a:t>Image Domain (ID) Magnitude Input</a:t>
            </a:r>
          </a:p>
          <a:p>
            <a:pPr marL="514350" indent="-514350">
              <a:buFont typeface="+mj-lt"/>
              <a:buAutoNum type="arabicPeriod"/>
            </a:pPr>
            <a:r>
              <a:rPr lang="tr-TR" dirty="0"/>
              <a:t>ID Single Dumbell</a:t>
            </a:r>
          </a:p>
          <a:p>
            <a:pPr marL="514350" indent="-514350">
              <a:buFont typeface="+mj-lt"/>
              <a:buAutoNum type="arabicPeriod"/>
            </a:pPr>
            <a:r>
              <a:rPr lang="tr-TR" dirty="0"/>
              <a:t>ID Two Dumbell</a:t>
            </a:r>
          </a:p>
          <a:p>
            <a:pPr marL="514350" indent="-514350">
              <a:buFont typeface="+mj-lt"/>
              <a:buAutoNum type="arabicPeriod"/>
            </a:pPr>
            <a:r>
              <a:rPr lang="tr-TR" dirty="0"/>
              <a:t>ID Dumbell with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tr-TR" dirty="0"/>
              <a:t>ID Dumbell with 2x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tr-TR" dirty="0"/>
              <a:t>K-Space (K) Image (I) K-Space(K)</a:t>
            </a:r>
          </a:p>
          <a:p>
            <a:pPr marL="514350" indent="-514350">
              <a:buFont typeface="+mj-lt"/>
              <a:buAutoNum type="arabicPeriod"/>
            </a:pPr>
            <a:r>
              <a:rPr lang="tr-TR" dirty="0"/>
              <a:t>K KI</a:t>
            </a:r>
          </a:p>
          <a:p>
            <a:pPr marL="514350" indent="-514350">
              <a:buFont typeface="+mj-lt"/>
              <a:buAutoNum type="arabicPeriod"/>
            </a:pPr>
            <a:r>
              <a:rPr lang="tr-TR" dirty="0"/>
              <a:t>K KIKI</a:t>
            </a:r>
          </a:p>
          <a:p>
            <a:pPr marL="514350" indent="-514350">
              <a:buFont typeface="+mj-lt"/>
              <a:buAutoNum type="arabicPeriod"/>
            </a:pPr>
            <a:r>
              <a:rPr lang="tr-TR" dirty="0"/>
              <a:t>Final Result ID Dumbell with 3x Consistency</a:t>
            </a:r>
          </a:p>
        </p:txBody>
      </p:sp>
    </p:spTree>
    <p:extLst>
      <p:ext uri="{BB962C8B-B14F-4D97-AF65-F5344CB8AC3E}">
        <p14:creationId xmlns:p14="http://schemas.microsoft.com/office/powerpoint/2010/main" val="3313384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073AD-4951-4B0F-B42D-3243B4A29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Reconstruction Operation Overview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73BE06-6178-4ABA-9352-68BEF65F9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475" y="2896918"/>
            <a:ext cx="6115050" cy="1638300"/>
          </a:xfrm>
        </p:spPr>
      </p:pic>
    </p:spTree>
    <p:extLst>
      <p:ext uri="{BB962C8B-B14F-4D97-AF65-F5344CB8AC3E}">
        <p14:creationId xmlns:p14="http://schemas.microsoft.com/office/powerpoint/2010/main" val="3030762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9AFE3-E9A0-47C5-8BBD-ECDAA4888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Base Model (Dumbell) Architecture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AF77DC8-AAA3-448D-A3BA-B2091D1CE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181" y="2276177"/>
            <a:ext cx="7353300" cy="3114675"/>
          </a:xfrm>
        </p:spPr>
      </p:pic>
    </p:spTree>
    <p:extLst>
      <p:ext uri="{BB962C8B-B14F-4D97-AF65-F5344CB8AC3E}">
        <p14:creationId xmlns:p14="http://schemas.microsoft.com/office/powerpoint/2010/main" val="1714382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5A072-DB87-48B6-B440-F01FB414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Consistency Block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F916E0-DEC8-46CE-A7DE-7ECB5DC733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768" y="2355741"/>
            <a:ext cx="3162300" cy="32575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8120DE-5D5E-44E4-BCFF-9CAB2FE458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2"/>
          <a:stretch/>
        </p:blipFill>
        <p:spPr>
          <a:xfrm>
            <a:off x="5902884" y="2287695"/>
            <a:ext cx="5553850" cy="304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575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16E76-A7D0-418A-B60F-2A4ADD2E2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000" dirty="0"/>
              <a:t>Image Domain – Magnitude Input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5A5CEC6-3644-4AFC-A794-FB8C926BBD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895" y="2943225"/>
            <a:ext cx="2257425" cy="971550"/>
          </a:xfrm>
        </p:spPr>
      </p:pic>
    </p:spTree>
    <p:extLst>
      <p:ext uri="{BB962C8B-B14F-4D97-AF65-F5344CB8AC3E}">
        <p14:creationId xmlns:p14="http://schemas.microsoft.com/office/powerpoint/2010/main" val="3232343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2751F-78AD-4ED9-98D9-189322225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Image Domain without Consistency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F451CC-FC08-4505-AE2C-65753CD1CB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0" y="3025725"/>
            <a:ext cx="3733800" cy="1447800"/>
          </a:xfrm>
        </p:spPr>
      </p:pic>
    </p:spTree>
    <p:extLst>
      <p:ext uri="{BB962C8B-B14F-4D97-AF65-F5344CB8AC3E}">
        <p14:creationId xmlns:p14="http://schemas.microsoft.com/office/powerpoint/2010/main" val="2367651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293</Words>
  <Application>Microsoft Office PowerPoint</Application>
  <PresentationFormat>Widescreen</PresentationFormat>
  <Paragraphs>52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2020-06-02 Presentation</vt:lpstr>
      <vt:lpstr>The Dataset</vt:lpstr>
      <vt:lpstr>Undersampling</vt:lpstr>
      <vt:lpstr>Models</vt:lpstr>
      <vt:lpstr>Reconstruction Operation Overview</vt:lpstr>
      <vt:lpstr>Base Model (Dumbell) Architecture</vt:lpstr>
      <vt:lpstr>Consistency Block</vt:lpstr>
      <vt:lpstr>Image Domain – Magnitude Input</vt:lpstr>
      <vt:lpstr>Image Domain without Consistency</vt:lpstr>
      <vt:lpstr>Image Domain with Consistency</vt:lpstr>
      <vt:lpstr>K-Space Consistency</vt:lpstr>
      <vt:lpstr>Common Model Parameters</vt:lpstr>
      <vt:lpstr>ID Magnitude Input</vt:lpstr>
      <vt:lpstr>ID Single Dumbell </vt:lpstr>
      <vt:lpstr>ID Two Dumbell</vt:lpstr>
      <vt:lpstr>ID Dumbell with Consistency</vt:lpstr>
      <vt:lpstr>ID Dumbell with 2x Consistency</vt:lpstr>
      <vt:lpstr>K-Space IK</vt:lpstr>
      <vt:lpstr>K KI</vt:lpstr>
      <vt:lpstr>K KIKI</vt:lpstr>
      <vt:lpstr>ID 3xIC</vt:lpstr>
      <vt:lpstr>Numeric Side by Side Comparisons</vt:lpstr>
      <vt:lpstr>Visual Comparison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2020-06-02 Presentation</dc:title>
  <dc:creator>Salih F. Canpolat</dc:creator>
  <cp:lastModifiedBy>Salih F. Canpolat</cp:lastModifiedBy>
  <cp:revision>16</cp:revision>
  <dcterms:created xsi:type="dcterms:W3CDTF">2020-06-02T03:20:31Z</dcterms:created>
  <dcterms:modified xsi:type="dcterms:W3CDTF">2020-06-21T03:47:20Z</dcterms:modified>
</cp:coreProperties>
</file>